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nantason Bold" charset="1" panose="00000000000000000000"/>
      <p:regular r:id="rId25"/>
    </p:embeddedFont>
    <p:embeddedFont>
      <p:font typeface="Cloud" charset="1" panose="02000000000000000000"/>
      <p:regular r:id="rId26"/>
    </p:embeddedFont>
    <p:embeddedFont>
      <p:font typeface="Clear Sans Bold" charset="1" panose="020B0803030202020304"/>
      <p:regular r:id="rId27"/>
    </p:embeddedFont>
    <p:embeddedFont>
      <p:font typeface="Questrial" charset="1" panose="02000000000000000000"/>
      <p:regular r:id="rId28"/>
    </p:embeddedFont>
    <p:embeddedFont>
      <p:font typeface="Lexend Deca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aAG3DK8Unok.m4a" Type="http://schemas.openxmlformats.org/officeDocument/2006/relationships/audio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2.svg" Type="http://schemas.openxmlformats.org/officeDocument/2006/relationships/image"/><Relationship Id="rId9" Target="../media/aAG3DK8Unok.m4a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G3DNt3YRA.mp4" Type="http://schemas.openxmlformats.org/officeDocument/2006/relationships/video"/><Relationship Id="rId4" Target="../media/VAG3DNt3YRA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614" y="6515100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0" y="0"/>
                </a:moveTo>
                <a:lnTo>
                  <a:pt x="7059478" y="0"/>
                </a:lnTo>
                <a:lnTo>
                  <a:pt x="7059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1924574" y="-357188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705947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7059477" y="0"/>
                </a:lnTo>
                <a:lnTo>
                  <a:pt x="7059477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02168">
            <a:off x="-1222246" y="-3356253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0" y="0"/>
                </a:moveTo>
                <a:lnTo>
                  <a:pt x="5987225" y="0"/>
                </a:lnTo>
                <a:lnTo>
                  <a:pt x="5987225" y="5998131"/>
                </a:lnTo>
                <a:lnTo>
                  <a:pt x="0" y="599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002168">
            <a:off x="14265687" y="7630834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5987226" y="5998132"/>
                </a:moveTo>
                <a:lnTo>
                  <a:pt x="0" y="5998132"/>
                </a:lnTo>
                <a:lnTo>
                  <a:pt x="0" y="0"/>
                </a:lnTo>
                <a:lnTo>
                  <a:pt x="5987226" y="0"/>
                </a:lnTo>
                <a:lnTo>
                  <a:pt x="5987226" y="599813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488824">
            <a:off x="-221065" y="7727724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488824">
            <a:off x="17178162" y="-1873476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34754" y="2165162"/>
            <a:ext cx="13018493" cy="4349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89"/>
              </a:lnSpc>
            </a:pPr>
            <a:r>
              <a:rPr lang="en-US" b="true" sz="12492">
                <a:solidFill>
                  <a:srgbClr val="0C3571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AGENTE DE NOTAS FISCAIS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34221" y="6689947"/>
            <a:ext cx="12819559" cy="1022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2"/>
              </a:lnSpc>
            </a:pPr>
            <a:r>
              <a:rPr lang="en-US" sz="5873">
                <a:solidFill>
                  <a:srgbClr val="0C3571"/>
                </a:solidFill>
                <a:latin typeface="Cloud"/>
                <a:ea typeface="Cloud"/>
                <a:cs typeface="Cloud"/>
                <a:sym typeface="Cloud"/>
              </a:rPr>
              <a:t>I2A2 - Grupo Artificial Sapiens</a:t>
            </a:r>
          </a:p>
        </p:txBody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>
                  <p14:trim st="791.0160" end="0.021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0"/>
                </p:tgtEl>
              </p:cBhvr>
            </p:cmd>
            <p:audio>
              <p:cMediaNode vol="100000" showWhenStopped="false">
                <p:cTn/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64968"/>
            <a:ext cx="16403668" cy="2378532"/>
          </a:xfrm>
          <a:custGeom>
            <a:avLst/>
            <a:gdLst/>
            <a:ahLst/>
            <a:cxnLst/>
            <a:rect r="r" b="b" t="t" l="l"/>
            <a:pathLst>
              <a:path h="2378532" w="16403668">
                <a:moveTo>
                  <a:pt x="0" y="0"/>
                </a:moveTo>
                <a:lnTo>
                  <a:pt x="16403668" y="0"/>
                </a:lnTo>
                <a:lnTo>
                  <a:pt x="16403668" y="2378532"/>
                </a:lnTo>
                <a:lnTo>
                  <a:pt x="0" y="2378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09717" y="962025"/>
            <a:ext cx="566856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4AA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BUSCANDO LEIS RELEVANTES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27662" y="6792764"/>
            <a:ext cx="783267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4AA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ENVIANDO COMO CONTEXTO PARA A LLM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92099"/>
            <a:ext cx="16621868" cy="5132002"/>
          </a:xfrm>
          <a:custGeom>
            <a:avLst/>
            <a:gdLst/>
            <a:ahLst/>
            <a:cxnLst/>
            <a:rect r="r" b="b" t="t" l="l"/>
            <a:pathLst>
              <a:path h="5132002" w="16621868">
                <a:moveTo>
                  <a:pt x="0" y="0"/>
                </a:moveTo>
                <a:lnTo>
                  <a:pt x="16621868" y="0"/>
                </a:lnTo>
                <a:lnTo>
                  <a:pt x="16621868" y="5132002"/>
                </a:lnTo>
                <a:lnTo>
                  <a:pt x="0" y="5132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58444" y="962025"/>
            <a:ext cx="937111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4AA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MONTANDO DOCUMENTO FINAL DE CONSULTORIA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7054" y="3757613"/>
            <a:ext cx="10513892" cy="4879882"/>
          </a:xfrm>
          <a:custGeom>
            <a:avLst/>
            <a:gdLst/>
            <a:ahLst/>
            <a:cxnLst/>
            <a:rect r="r" b="b" t="t" l="l"/>
            <a:pathLst>
              <a:path h="4879882" w="10513892">
                <a:moveTo>
                  <a:pt x="0" y="0"/>
                </a:moveTo>
                <a:lnTo>
                  <a:pt x="10513892" y="0"/>
                </a:lnTo>
                <a:lnTo>
                  <a:pt x="10513892" y="4879881"/>
                </a:lnTo>
                <a:lnTo>
                  <a:pt x="0" y="4879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9026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2813395" y="426064"/>
            <a:ext cx="12661211" cy="1641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46"/>
              </a:lnSpc>
            </a:pPr>
            <a:r>
              <a:rPr lang="en-US" b="true" sz="9604">
                <a:solidFill>
                  <a:srgbClr val="09640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RESULTADO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43514" y="2771541"/>
            <a:ext cx="1076250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4AA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ARQUIVO PDF COM ANÁLISE COMPLETA DA NOTA FISCAL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624614" y="6515100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0" y="0"/>
                </a:moveTo>
                <a:lnTo>
                  <a:pt x="7059478" y="0"/>
                </a:lnTo>
                <a:lnTo>
                  <a:pt x="7059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1924574" y="-357188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705947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7059477" y="0"/>
                </a:lnTo>
                <a:lnTo>
                  <a:pt x="7059477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002168">
            <a:off x="-1222246" y="-3356253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0" y="0"/>
                </a:moveTo>
                <a:lnTo>
                  <a:pt x="5987225" y="0"/>
                </a:lnTo>
                <a:lnTo>
                  <a:pt x="5987225" y="5998131"/>
                </a:lnTo>
                <a:lnTo>
                  <a:pt x="0" y="59981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5002168">
            <a:off x="14265687" y="7630834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5987226" y="5998132"/>
                </a:moveTo>
                <a:lnTo>
                  <a:pt x="0" y="5998132"/>
                </a:lnTo>
                <a:lnTo>
                  <a:pt x="0" y="0"/>
                </a:lnTo>
                <a:lnTo>
                  <a:pt x="5987226" y="0"/>
                </a:lnTo>
                <a:lnTo>
                  <a:pt x="5987226" y="59981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488824">
            <a:off x="-221065" y="7727724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488824">
            <a:off x="17178162" y="-1873476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9625" y="2812980"/>
            <a:ext cx="14748751" cy="6445320"/>
          </a:xfrm>
          <a:custGeom>
            <a:avLst/>
            <a:gdLst/>
            <a:ahLst/>
            <a:cxnLst/>
            <a:rect r="r" b="b" t="t" l="l"/>
            <a:pathLst>
              <a:path h="6445320" w="14748751">
                <a:moveTo>
                  <a:pt x="0" y="0"/>
                </a:moveTo>
                <a:lnTo>
                  <a:pt x="14748750" y="0"/>
                </a:lnTo>
                <a:lnTo>
                  <a:pt x="14748750" y="6445320"/>
                </a:lnTo>
                <a:lnTo>
                  <a:pt x="0" y="6445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110433" y="1367708"/>
            <a:ext cx="1206713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4AA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RELEVANCIA LEGAL DA LEI ADICIONADA AO CONTEXTO VIA RAG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624614" y="6515100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0" y="0"/>
                </a:moveTo>
                <a:lnTo>
                  <a:pt x="7059478" y="0"/>
                </a:lnTo>
                <a:lnTo>
                  <a:pt x="7059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1924574" y="-357188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705947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7059477" y="0"/>
                </a:lnTo>
                <a:lnTo>
                  <a:pt x="7059477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02168">
            <a:off x="-1222246" y="-3356253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0" y="0"/>
                </a:moveTo>
                <a:lnTo>
                  <a:pt x="5987225" y="0"/>
                </a:lnTo>
                <a:lnTo>
                  <a:pt x="5987225" y="5998131"/>
                </a:lnTo>
                <a:lnTo>
                  <a:pt x="0" y="59981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5002168">
            <a:off x="14265687" y="7630834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5987226" y="5998132"/>
                </a:moveTo>
                <a:lnTo>
                  <a:pt x="0" y="5998132"/>
                </a:lnTo>
                <a:lnTo>
                  <a:pt x="0" y="0"/>
                </a:lnTo>
                <a:lnTo>
                  <a:pt x="5987226" y="0"/>
                </a:lnTo>
                <a:lnTo>
                  <a:pt x="5987226" y="59981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488824">
            <a:off x="-221065" y="7727724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488824">
            <a:off x="17178162" y="-1873476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40650" y="2258284"/>
            <a:ext cx="9206700" cy="7377972"/>
          </a:xfrm>
          <a:custGeom>
            <a:avLst/>
            <a:gdLst/>
            <a:ahLst/>
            <a:cxnLst/>
            <a:rect r="r" b="b" t="t" l="l"/>
            <a:pathLst>
              <a:path h="7377972" w="9206700">
                <a:moveTo>
                  <a:pt x="0" y="0"/>
                </a:moveTo>
                <a:lnTo>
                  <a:pt x="9206700" y="0"/>
                </a:lnTo>
                <a:lnTo>
                  <a:pt x="9206700" y="7377972"/>
                </a:lnTo>
                <a:lnTo>
                  <a:pt x="0" y="7377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110433" y="1367708"/>
            <a:ext cx="1206713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4AA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RELEVANCIA LEGAL DA LEI ADICIONADA AO CONTEXTO VIA RAG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624614" y="6515100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0" y="0"/>
                </a:moveTo>
                <a:lnTo>
                  <a:pt x="7059478" y="0"/>
                </a:lnTo>
                <a:lnTo>
                  <a:pt x="7059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1924574" y="-357188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705947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7059477" y="0"/>
                </a:lnTo>
                <a:lnTo>
                  <a:pt x="7059477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02168">
            <a:off x="-1222246" y="-3356253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0" y="0"/>
                </a:moveTo>
                <a:lnTo>
                  <a:pt x="5987225" y="0"/>
                </a:lnTo>
                <a:lnTo>
                  <a:pt x="5987225" y="5998131"/>
                </a:lnTo>
                <a:lnTo>
                  <a:pt x="0" y="59981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5002168">
            <a:off x="14265687" y="7630834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5987226" y="5998132"/>
                </a:moveTo>
                <a:lnTo>
                  <a:pt x="0" y="5998132"/>
                </a:lnTo>
                <a:lnTo>
                  <a:pt x="0" y="0"/>
                </a:lnTo>
                <a:lnTo>
                  <a:pt x="5987226" y="0"/>
                </a:lnTo>
                <a:lnTo>
                  <a:pt x="5987226" y="59981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488824">
            <a:off x="-221065" y="7727724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488824">
            <a:off x="17178162" y="-1873476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14684" y="2809622"/>
            <a:ext cx="14458632" cy="5337079"/>
          </a:xfrm>
          <a:custGeom>
            <a:avLst/>
            <a:gdLst/>
            <a:ahLst/>
            <a:cxnLst/>
            <a:rect r="r" b="b" t="t" l="l"/>
            <a:pathLst>
              <a:path h="5337079" w="14458632">
                <a:moveTo>
                  <a:pt x="0" y="0"/>
                </a:moveTo>
                <a:lnTo>
                  <a:pt x="14458632" y="0"/>
                </a:lnTo>
                <a:lnTo>
                  <a:pt x="14458632" y="5337079"/>
                </a:lnTo>
                <a:lnTo>
                  <a:pt x="0" y="5337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6243414" y="1367708"/>
            <a:ext cx="580117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4AA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EXEMPLO DE OPORTUNIDADES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624614" y="6515100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0" y="0"/>
                </a:moveTo>
                <a:lnTo>
                  <a:pt x="7059478" y="0"/>
                </a:lnTo>
                <a:lnTo>
                  <a:pt x="7059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1924574" y="-357188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705947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7059477" y="0"/>
                </a:lnTo>
                <a:lnTo>
                  <a:pt x="7059477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02168">
            <a:off x="-1222246" y="-3356253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0" y="0"/>
                </a:moveTo>
                <a:lnTo>
                  <a:pt x="5987225" y="0"/>
                </a:lnTo>
                <a:lnTo>
                  <a:pt x="5987225" y="5998131"/>
                </a:lnTo>
                <a:lnTo>
                  <a:pt x="0" y="59981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5002168">
            <a:off x="14265687" y="7630834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5987226" y="5998132"/>
                </a:moveTo>
                <a:lnTo>
                  <a:pt x="0" y="5998132"/>
                </a:lnTo>
                <a:lnTo>
                  <a:pt x="0" y="0"/>
                </a:lnTo>
                <a:lnTo>
                  <a:pt x="5987226" y="0"/>
                </a:lnTo>
                <a:lnTo>
                  <a:pt x="5987226" y="59981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488824">
            <a:off x="-221065" y="7727724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488824">
            <a:off x="17178162" y="-1873476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23849" y="2377308"/>
            <a:ext cx="11240303" cy="7649391"/>
          </a:xfrm>
          <a:custGeom>
            <a:avLst/>
            <a:gdLst/>
            <a:ahLst/>
            <a:cxnLst/>
            <a:rect r="r" b="b" t="t" l="l"/>
            <a:pathLst>
              <a:path h="7649391" w="11240303">
                <a:moveTo>
                  <a:pt x="0" y="0"/>
                </a:moveTo>
                <a:lnTo>
                  <a:pt x="11240302" y="0"/>
                </a:lnTo>
                <a:lnTo>
                  <a:pt x="11240302" y="7649391"/>
                </a:lnTo>
                <a:lnTo>
                  <a:pt x="0" y="7649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6243414" y="1367708"/>
            <a:ext cx="580117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4AA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EXEMPLO DE OPORTUNIDADES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624614" y="6515100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0" y="0"/>
                </a:moveTo>
                <a:lnTo>
                  <a:pt x="7059478" y="0"/>
                </a:lnTo>
                <a:lnTo>
                  <a:pt x="7059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1924574" y="-357188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705947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7059477" y="0"/>
                </a:lnTo>
                <a:lnTo>
                  <a:pt x="7059477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02168">
            <a:off x="-1222246" y="-3356253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0" y="0"/>
                </a:moveTo>
                <a:lnTo>
                  <a:pt x="5987225" y="0"/>
                </a:lnTo>
                <a:lnTo>
                  <a:pt x="5987225" y="5998131"/>
                </a:lnTo>
                <a:lnTo>
                  <a:pt x="0" y="59981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5002168">
            <a:off x="14265687" y="7630834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5987226" y="5998132"/>
                </a:moveTo>
                <a:lnTo>
                  <a:pt x="0" y="5998132"/>
                </a:lnTo>
                <a:lnTo>
                  <a:pt x="0" y="0"/>
                </a:lnTo>
                <a:lnTo>
                  <a:pt x="5987226" y="0"/>
                </a:lnTo>
                <a:lnTo>
                  <a:pt x="5987226" y="59981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488824">
            <a:off x="-221065" y="7727724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488824">
            <a:off x="17178162" y="-1873476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d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88716" y="2440390"/>
            <a:ext cx="14110567" cy="7159207"/>
          </a:xfrm>
          <a:custGeom>
            <a:avLst/>
            <a:gdLst/>
            <a:ahLst/>
            <a:cxnLst/>
            <a:rect r="r" b="b" t="t" l="l"/>
            <a:pathLst>
              <a:path h="7159207" w="14110567">
                <a:moveTo>
                  <a:pt x="0" y="0"/>
                </a:moveTo>
                <a:lnTo>
                  <a:pt x="14110568" y="0"/>
                </a:lnTo>
                <a:lnTo>
                  <a:pt x="14110568" y="7159207"/>
                </a:lnTo>
                <a:lnTo>
                  <a:pt x="0" y="7159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6299448" y="1367708"/>
            <a:ext cx="568910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4AA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MENSURAÇÃO DE BENEFÌCIOS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624614" y="6515100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0" y="0"/>
                </a:moveTo>
                <a:lnTo>
                  <a:pt x="7059478" y="0"/>
                </a:lnTo>
                <a:lnTo>
                  <a:pt x="7059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1924574" y="-357188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705947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7059477" y="0"/>
                </a:lnTo>
                <a:lnTo>
                  <a:pt x="7059477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02168">
            <a:off x="-1222246" y="-3356253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0" y="0"/>
                </a:moveTo>
                <a:lnTo>
                  <a:pt x="5987225" y="0"/>
                </a:lnTo>
                <a:lnTo>
                  <a:pt x="5987225" y="5998131"/>
                </a:lnTo>
                <a:lnTo>
                  <a:pt x="0" y="59981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5002168">
            <a:off x="14265687" y="7630834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5987226" y="5998132"/>
                </a:moveTo>
                <a:lnTo>
                  <a:pt x="0" y="5998132"/>
                </a:lnTo>
                <a:lnTo>
                  <a:pt x="0" y="0"/>
                </a:lnTo>
                <a:lnTo>
                  <a:pt x="5987226" y="0"/>
                </a:lnTo>
                <a:lnTo>
                  <a:pt x="5987226" y="59981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488824">
            <a:off x="-221065" y="7727724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488824">
            <a:off x="17178162" y="-1873476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d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614" y="6515100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0" y="0"/>
                </a:moveTo>
                <a:lnTo>
                  <a:pt x="7059478" y="0"/>
                </a:lnTo>
                <a:lnTo>
                  <a:pt x="7059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1924574" y="-357188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705947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7059477" y="0"/>
                </a:lnTo>
                <a:lnTo>
                  <a:pt x="7059477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02168">
            <a:off x="-1222246" y="-3356253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0" y="0"/>
                </a:moveTo>
                <a:lnTo>
                  <a:pt x="5987225" y="0"/>
                </a:lnTo>
                <a:lnTo>
                  <a:pt x="5987225" y="5998131"/>
                </a:lnTo>
                <a:lnTo>
                  <a:pt x="0" y="599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002168">
            <a:off x="14265687" y="7630834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5987226" y="5998132"/>
                </a:moveTo>
                <a:lnTo>
                  <a:pt x="0" y="5998132"/>
                </a:lnTo>
                <a:lnTo>
                  <a:pt x="0" y="0"/>
                </a:lnTo>
                <a:lnTo>
                  <a:pt x="5987226" y="0"/>
                </a:lnTo>
                <a:lnTo>
                  <a:pt x="5987226" y="599813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488824">
            <a:off x="-221065" y="7727724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488824">
            <a:off x="17178162" y="-1873476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1941" y="3300730"/>
            <a:ext cx="13462408" cy="318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⏱</a:t>
            </a:r>
            <a:r>
              <a:rPr lang="en-US" sz="35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️ -80% de tempo gasto com consultas fiscais</a:t>
            </a:r>
          </a:p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🧩 +100% de compatibilidade entre notas e leis</a:t>
            </a:r>
          </a:p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🧠 Interpretação automática de contexto tributário</a:t>
            </a:r>
          </a:p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🔒 Menos autuações e maior conformidade legal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813395" y="915796"/>
            <a:ext cx="12661211" cy="1641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46"/>
              </a:lnSpc>
            </a:pPr>
            <a:r>
              <a:rPr lang="en-US" sz="9604" b="true">
                <a:solidFill>
                  <a:srgbClr val="09640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VALOR E IMPACTO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614" y="6515100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0" y="0"/>
                </a:moveTo>
                <a:lnTo>
                  <a:pt x="7059478" y="0"/>
                </a:lnTo>
                <a:lnTo>
                  <a:pt x="7059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1924574" y="-357188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705947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7059477" y="0"/>
                </a:lnTo>
                <a:lnTo>
                  <a:pt x="7059477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02168">
            <a:off x="-1222246" y="-3356253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0" y="0"/>
                </a:moveTo>
                <a:lnTo>
                  <a:pt x="5987225" y="0"/>
                </a:lnTo>
                <a:lnTo>
                  <a:pt x="5987225" y="5998131"/>
                </a:lnTo>
                <a:lnTo>
                  <a:pt x="0" y="599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002168">
            <a:off x="14265687" y="7630834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5987226" y="5998132"/>
                </a:moveTo>
                <a:lnTo>
                  <a:pt x="0" y="5998132"/>
                </a:lnTo>
                <a:lnTo>
                  <a:pt x="0" y="0"/>
                </a:lnTo>
                <a:lnTo>
                  <a:pt x="5987226" y="0"/>
                </a:lnTo>
                <a:lnTo>
                  <a:pt x="5987226" y="599813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488824">
            <a:off x="-221065" y="7727724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488824">
            <a:off x="17178162" y="-1873476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34754" y="3963894"/>
            <a:ext cx="13018493" cy="2130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89"/>
              </a:lnSpc>
            </a:pPr>
            <a:r>
              <a:rPr lang="en-US" b="true" sz="12492">
                <a:solidFill>
                  <a:srgbClr val="0C3571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OBRIGADO</a:t>
            </a:r>
          </a:p>
        </p:txBody>
      </p:sp>
    </p:spTree>
  </p:cSld>
  <p:clrMapOvr>
    <a:masterClrMapping/>
  </p:clrMapOvr>
  <p:transition spd="fast">
    <p:cover dir="r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614" y="6515100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0" y="0"/>
                </a:moveTo>
                <a:lnTo>
                  <a:pt x="7059478" y="0"/>
                </a:lnTo>
                <a:lnTo>
                  <a:pt x="7059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1924574" y="-357188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705947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7059477" y="0"/>
                </a:lnTo>
                <a:lnTo>
                  <a:pt x="7059477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02168">
            <a:off x="-1222246" y="-3356253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0" y="0"/>
                </a:moveTo>
                <a:lnTo>
                  <a:pt x="5987225" y="0"/>
                </a:lnTo>
                <a:lnTo>
                  <a:pt x="5987225" y="5998131"/>
                </a:lnTo>
                <a:lnTo>
                  <a:pt x="0" y="599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002168">
            <a:off x="14265687" y="7630834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5987226" y="5998132"/>
                </a:moveTo>
                <a:lnTo>
                  <a:pt x="0" y="5998132"/>
                </a:lnTo>
                <a:lnTo>
                  <a:pt x="0" y="0"/>
                </a:lnTo>
                <a:lnTo>
                  <a:pt x="5987226" y="0"/>
                </a:lnTo>
                <a:lnTo>
                  <a:pt x="5987226" y="599813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488824">
            <a:off x="-221065" y="7727724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488824">
            <a:off x="17178162" y="-1873476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14726" y="2762018"/>
            <a:ext cx="13368428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LAURO AUGUSTO               LAURONASCIMENTO23@GMAIL.COM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RODRIGO                              DUMONT.RODRIGO@GMAIL.COM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RICARDO                              SANTORO.ENGENHARIA@GMAIL.COM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LUIZ                                       LUIZMB@GMAIL.COM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MANUELLA                           MANUELLAMENDESTI@GMAIL.COM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WILFRED                               WILFREDBATISTAINFORMATICA@GMAIL.COM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ROBERTO                              FERMATA57@GMAIL.COM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MARCOS LUIZ                     MZENDRON1@GMAIL.COM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14726" y="1914586"/>
            <a:ext cx="860568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4AA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I2A2 - GRUPO ARTIFICIAL SAPIENS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14726" y="8048625"/>
            <a:ext cx="898401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GIT@GITHUB.COM:WALLYSAN/SUPERAGENT.GIT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14726" y="7435850"/>
            <a:ext cx="263232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4AA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SOLUÇÃO:</a:t>
            </a:r>
          </a:p>
        </p:txBody>
      </p:sp>
    </p:spTree>
  </p:cSld>
  <p:clrMapOvr>
    <a:masterClrMapping/>
  </p:clrMapOvr>
  <p:transition spd="fast">
    <p:cover dir="r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614" y="6515100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0" y="0"/>
                </a:moveTo>
                <a:lnTo>
                  <a:pt x="7059478" y="0"/>
                </a:lnTo>
                <a:lnTo>
                  <a:pt x="7059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1924574" y="-357188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705947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7059477" y="0"/>
                </a:lnTo>
                <a:lnTo>
                  <a:pt x="7059477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02168">
            <a:off x="-1222246" y="-3356253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0" y="0"/>
                </a:moveTo>
                <a:lnTo>
                  <a:pt x="5987225" y="0"/>
                </a:lnTo>
                <a:lnTo>
                  <a:pt x="5987225" y="5998131"/>
                </a:lnTo>
                <a:lnTo>
                  <a:pt x="0" y="599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002168">
            <a:off x="14265687" y="7630834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5987226" y="5998132"/>
                </a:moveTo>
                <a:lnTo>
                  <a:pt x="0" y="5998132"/>
                </a:lnTo>
                <a:lnTo>
                  <a:pt x="0" y="0"/>
                </a:lnTo>
                <a:lnTo>
                  <a:pt x="5987226" y="0"/>
                </a:lnTo>
                <a:lnTo>
                  <a:pt x="5987226" y="599813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488824">
            <a:off x="-221065" y="7727724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488824">
            <a:off x="17178162" y="-1873476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39355" y="1841763"/>
            <a:ext cx="1000929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FF5757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A DOR FISCAL QUE TRAVA EMPRESAS NO BRASIL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25589" y="4119144"/>
            <a:ext cx="11036821" cy="372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C3571"/>
                </a:solidFill>
                <a:latin typeface="Questrial"/>
                <a:ea typeface="Questrial"/>
                <a:cs typeface="Questrial"/>
                <a:sym typeface="Questrial"/>
              </a:rPr>
              <a:t>O SISTEMA TRIBUTÁRIO BRASILEIRO É UM LABIRINTO: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C3571"/>
                </a:solidFill>
                <a:latin typeface="Questrial"/>
                <a:ea typeface="Questrial"/>
                <a:cs typeface="Questrial"/>
                <a:sym typeface="Questrial"/>
              </a:rPr>
              <a:t>LEIS FRAGMENTADAS, SEM APIS E EM CONSTANTE MUDANÇA.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C3571"/>
                </a:solidFill>
                <a:latin typeface="Questrial"/>
                <a:ea typeface="Questrial"/>
                <a:cs typeface="Questrial"/>
                <a:sym typeface="Questrial"/>
              </a:rPr>
              <a:t> EMPRESAS ERRAM POR NÃO CONSEGUIREM ACOMPANHAR TODA A LEGISLAÇÃO FISCAL APLICÁVEL A CADA NOTA EMITIDA.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658269" y="3086100"/>
            <a:ext cx="1601031" cy="4114800"/>
          </a:xfrm>
          <a:custGeom>
            <a:avLst/>
            <a:gdLst/>
            <a:ahLst/>
            <a:cxnLst/>
            <a:rect r="r" b="b" t="t" l="l"/>
            <a:pathLst>
              <a:path h="4114800" w="1601031">
                <a:moveTo>
                  <a:pt x="0" y="0"/>
                </a:moveTo>
                <a:lnTo>
                  <a:pt x="1601031" y="0"/>
                </a:lnTo>
                <a:lnTo>
                  <a:pt x="16010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614" y="6515100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0" y="0"/>
                </a:moveTo>
                <a:lnTo>
                  <a:pt x="7059478" y="0"/>
                </a:lnTo>
                <a:lnTo>
                  <a:pt x="7059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1924574" y="-357188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705947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7059477" y="0"/>
                </a:lnTo>
                <a:lnTo>
                  <a:pt x="7059477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02168">
            <a:off x="-1222246" y="-3356253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0" y="0"/>
                </a:moveTo>
                <a:lnTo>
                  <a:pt x="5987225" y="0"/>
                </a:lnTo>
                <a:lnTo>
                  <a:pt x="5987225" y="5998131"/>
                </a:lnTo>
                <a:lnTo>
                  <a:pt x="0" y="599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002168">
            <a:off x="14265687" y="7630834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5987226" y="5998132"/>
                </a:moveTo>
                <a:lnTo>
                  <a:pt x="0" y="5998132"/>
                </a:lnTo>
                <a:lnTo>
                  <a:pt x="0" y="0"/>
                </a:lnTo>
                <a:lnTo>
                  <a:pt x="5987226" y="0"/>
                </a:lnTo>
                <a:lnTo>
                  <a:pt x="5987226" y="599813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488824">
            <a:off x="-221065" y="7727724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488824">
            <a:off x="17178162" y="-1873476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14597" y="3681412"/>
            <a:ext cx="14101806" cy="434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C3571"/>
                </a:solidFill>
                <a:latin typeface="Lexend Deca"/>
                <a:ea typeface="Lexend Deca"/>
                <a:cs typeface="Lexend Deca"/>
                <a:sym typeface="Lexend Deca"/>
              </a:rPr>
              <a:t>⚖️ MAIS DE </a:t>
            </a:r>
            <a:r>
              <a:rPr lang="en-US" sz="3099">
                <a:solidFill>
                  <a:srgbClr val="FF5757"/>
                </a:solidFill>
                <a:latin typeface="Lexend Deca"/>
                <a:ea typeface="Lexend Deca"/>
                <a:cs typeface="Lexend Deca"/>
                <a:sym typeface="Lexend Deca"/>
              </a:rPr>
              <a:t>30 MIL NORMAS FISCAIS ATIVAS</a:t>
            </a:r>
            <a:r>
              <a:rPr lang="en-US" sz="3099">
                <a:solidFill>
                  <a:srgbClr val="0C3571"/>
                </a:solidFill>
                <a:latin typeface="Lexend Deca"/>
                <a:ea typeface="Lexend Deca"/>
                <a:cs typeface="Lexend Deca"/>
                <a:sym typeface="Lexend Deca"/>
              </a:rPr>
              <a:t> NO BRASIL.</a:t>
            </a:r>
          </a:p>
          <a:p>
            <a:pPr algn="l">
              <a:lnSpc>
                <a:spcPts val="4339"/>
              </a:lnSpc>
            </a:pP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C3571"/>
                </a:solidFill>
                <a:latin typeface="Lexend Deca"/>
                <a:ea typeface="Lexend Deca"/>
                <a:cs typeface="Lexend Deca"/>
                <a:sym typeface="Lexend Deca"/>
              </a:rPr>
              <a:t>🔄 </a:t>
            </a:r>
            <a:r>
              <a:rPr lang="en-US" sz="3099">
                <a:solidFill>
                  <a:srgbClr val="FF5757"/>
                </a:solidFill>
                <a:latin typeface="Lexend Deca"/>
                <a:ea typeface="Lexend Deca"/>
                <a:cs typeface="Lexend Deca"/>
                <a:sym typeface="Lexend Deca"/>
              </a:rPr>
              <a:t>MUDANÇAS CONSTANTES</a:t>
            </a:r>
            <a:r>
              <a:rPr lang="en-US" sz="3099">
                <a:solidFill>
                  <a:srgbClr val="0C3571"/>
                </a:solidFill>
                <a:latin typeface="Lexend Deca"/>
                <a:ea typeface="Lexend Deca"/>
                <a:cs typeface="Lexend Deca"/>
                <a:sym typeface="Lexend Deca"/>
              </a:rPr>
              <a:t> ENTRE ESTADOS E MUNICÍPIOS.</a:t>
            </a:r>
          </a:p>
          <a:p>
            <a:pPr algn="l">
              <a:lnSpc>
                <a:spcPts val="4339"/>
              </a:lnSpc>
            </a:pP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C3571"/>
                </a:solidFill>
                <a:latin typeface="Lexend Deca"/>
                <a:ea typeface="Lexend Deca"/>
                <a:cs typeface="Lexend Deca"/>
                <a:sym typeface="Lexend Deca"/>
              </a:rPr>
              <a:t>⏳ </a:t>
            </a:r>
            <a:r>
              <a:rPr lang="en-US" sz="3099">
                <a:solidFill>
                  <a:srgbClr val="FF5757"/>
                </a:solidFill>
                <a:latin typeface="Lexend Deca"/>
                <a:ea typeface="Lexend Deca"/>
                <a:cs typeface="Lexend Deca"/>
                <a:sym typeface="Lexend Deca"/>
              </a:rPr>
              <a:t>CONSULTAS MANUAIS E INTERPRETAÇÕES HUMANAS</a:t>
            </a:r>
            <a:r>
              <a:rPr lang="en-US" sz="3099">
                <a:solidFill>
                  <a:srgbClr val="0C3571"/>
                </a:solidFill>
                <a:latin typeface="Lexend Deca"/>
                <a:ea typeface="Lexend Deca"/>
                <a:cs typeface="Lexend Deca"/>
                <a:sym typeface="Lexend Deca"/>
              </a:rPr>
              <a:t> GERAM ERROS E RETRABALHO.</a:t>
            </a:r>
          </a:p>
          <a:p>
            <a:pPr algn="l">
              <a:lnSpc>
                <a:spcPts val="433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139355" y="1841763"/>
            <a:ext cx="1000929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FF5757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A DOR FISCAL QUE TRAVA EMPRESAS NO BRASIL</a:t>
            </a:r>
          </a:p>
        </p:txBody>
      </p:sp>
    </p:spTree>
  </p:cSld>
  <p:clrMapOvr>
    <a:masterClrMapping/>
  </p:clrMapOvr>
  <p:transition spd="fast">
    <p:cover dir="r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614" y="6515100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0" y="0"/>
                </a:moveTo>
                <a:lnTo>
                  <a:pt x="7059478" y="0"/>
                </a:lnTo>
                <a:lnTo>
                  <a:pt x="7059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1924574" y="-357188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705947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7059477" y="0"/>
                </a:lnTo>
                <a:lnTo>
                  <a:pt x="7059477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02168">
            <a:off x="-1222246" y="-3356253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0" y="0"/>
                </a:moveTo>
                <a:lnTo>
                  <a:pt x="5987225" y="0"/>
                </a:lnTo>
                <a:lnTo>
                  <a:pt x="5987225" y="5998131"/>
                </a:lnTo>
                <a:lnTo>
                  <a:pt x="0" y="599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002168">
            <a:off x="14265687" y="7630834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5987226" y="5998132"/>
                </a:moveTo>
                <a:lnTo>
                  <a:pt x="0" y="5998132"/>
                </a:lnTo>
                <a:lnTo>
                  <a:pt x="0" y="0"/>
                </a:lnTo>
                <a:lnTo>
                  <a:pt x="5987226" y="0"/>
                </a:lnTo>
                <a:lnTo>
                  <a:pt x="5987226" y="599813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488824">
            <a:off x="-221065" y="7727724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488824">
            <a:off x="17178162" y="-1873476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55813" y="3633787"/>
            <a:ext cx="12376375" cy="3750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C3571"/>
                </a:solidFill>
                <a:latin typeface="Cloud"/>
                <a:ea typeface="Cloud"/>
                <a:cs typeface="Cloud"/>
                <a:sym typeface="Cloud"/>
              </a:rPr>
              <a:t>💡Agente de Notas Fiscais</a:t>
            </a:r>
          </a:p>
          <a:p>
            <a:pPr algn="ctr">
              <a:lnSpc>
                <a:spcPts val="5599"/>
              </a:lnSpc>
            </a:pP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C3571"/>
                </a:solidFill>
                <a:latin typeface="Cloud"/>
                <a:ea typeface="Cloud"/>
                <a:cs typeface="Cloud"/>
                <a:sym typeface="Cloud"/>
              </a:rPr>
              <a:t>Inteligência que entende, busca e aplica leis automaticamente !</a:t>
            </a:r>
          </a:p>
          <a:p>
            <a:pPr algn="ctr">
              <a:lnSpc>
                <a:spcPts val="55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139355" y="788733"/>
            <a:ext cx="10009291" cy="1641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46"/>
              </a:lnSpc>
            </a:pPr>
            <a:r>
              <a:rPr lang="en-US" b="true" sz="9604">
                <a:solidFill>
                  <a:srgbClr val="09640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A SOLUÇÃO</a:t>
            </a:r>
          </a:p>
        </p:txBody>
      </p:sp>
    </p:spTree>
  </p:cSld>
  <p:clrMapOvr>
    <a:masterClrMapping/>
  </p:clrMapOvr>
  <p:transition spd="fast">
    <p:cover dir="r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614" y="6515100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0" y="0"/>
                </a:moveTo>
                <a:lnTo>
                  <a:pt x="7059478" y="0"/>
                </a:lnTo>
                <a:lnTo>
                  <a:pt x="7059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1924574" y="-357188"/>
            <a:ext cx="7059478" cy="4114800"/>
          </a:xfrm>
          <a:custGeom>
            <a:avLst/>
            <a:gdLst/>
            <a:ahLst/>
            <a:cxnLst/>
            <a:rect r="r" b="b" t="t" l="l"/>
            <a:pathLst>
              <a:path h="4114800" w="7059478">
                <a:moveTo>
                  <a:pt x="705947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7059477" y="0"/>
                </a:lnTo>
                <a:lnTo>
                  <a:pt x="7059477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02168">
            <a:off x="-1222246" y="-3356253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0" y="0"/>
                </a:moveTo>
                <a:lnTo>
                  <a:pt x="5987225" y="0"/>
                </a:lnTo>
                <a:lnTo>
                  <a:pt x="5987225" y="5998131"/>
                </a:lnTo>
                <a:lnTo>
                  <a:pt x="0" y="599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002168">
            <a:off x="14265687" y="7630834"/>
            <a:ext cx="5987226" cy="5998131"/>
          </a:xfrm>
          <a:custGeom>
            <a:avLst/>
            <a:gdLst/>
            <a:ahLst/>
            <a:cxnLst/>
            <a:rect r="r" b="b" t="t" l="l"/>
            <a:pathLst>
              <a:path h="5998131" w="5987226">
                <a:moveTo>
                  <a:pt x="5987226" y="5998132"/>
                </a:moveTo>
                <a:lnTo>
                  <a:pt x="0" y="5998132"/>
                </a:lnTo>
                <a:lnTo>
                  <a:pt x="0" y="0"/>
                </a:lnTo>
                <a:lnTo>
                  <a:pt x="5987226" y="0"/>
                </a:lnTo>
                <a:lnTo>
                  <a:pt x="5987226" y="599813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488824">
            <a:off x="-221065" y="7727724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488824">
            <a:off x="17178162" y="-1873476"/>
            <a:ext cx="3071030" cy="5804353"/>
          </a:xfrm>
          <a:custGeom>
            <a:avLst/>
            <a:gdLst/>
            <a:ahLst/>
            <a:cxnLst/>
            <a:rect r="r" b="b" t="t" l="l"/>
            <a:pathLst>
              <a:path h="5804353" w="3071030">
                <a:moveTo>
                  <a:pt x="0" y="0"/>
                </a:moveTo>
                <a:lnTo>
                  <a:pt x="3071030" y="0"/>
                </a:lnTo>
                <a:lnTo>
                  <a:pt x="3071030" y="5804352"/>
                </a:lnTo>
                <a:lnTo>
                  <a:pt x="0" y="580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1941" y="3310255"/>
            <a:ext cx="14844117" cy="359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 </a:t>
            </a:r>
            <a:r>
              <a:rPr lang="en-US" sz="33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1️⃣ 🧾 Entrada XML: recebe qualquer nota fiscal digital.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 2️⃣ 🧠 Análise LLM: interpreta o conteúdo e gera termos de busca.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 3️⃣ 🌐 Portal Fazenda: obtém leis via API.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 4️⃣ 🧮 FAISS: cria um banco semântico de leis.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 5️⃣ 🔍 Pesquisa: encontra as leis mais relacionadas.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 6️⃣ ⚙️ Análise final: IA cruza nota + leis e gera recomendações automáticas.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39355" y="788733"/>
            <a:ext cx="10009291" cy="1641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46"/>
              </a:lnSpc>
            </a:pPr>
            <a:r>
              <a:rPr lang="en-US" b="true" sz="9604">
                <a:solidFill>
                  <a:srgbClr val="09640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A SOLUÇÃO</a:t>
            </a:r>
          </a:p>
        </p:txBody>
      </p:sp>
    </p:spTree>
  </p:cSld>
  <p:clrMapOvr>
    <a:masterClrMapping/>
  </p:clrMapOvr>
  <p:transition spd="fast">
    <p:cover dir="r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208.3450" end="3333.364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fast">
    <p:cover dir="rd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86000"/>
            <a:ext cx="18288000" cy="5052060"/>
          </a:xfrm>
          <a:custGeom>
            <a:avLst/>
            <a:gdLst/>
            <a:ahLst/>
            <a:cxnLst/>
            <a:rect r="r" b="b" t="t" l="l"/>
            <a:pathLst>
              <a:path h="5052060" w="18288000">
                <a:moveTo>
                  <a:pt x="0" y="0"/>
                </a:moveTo>
                <a:lnTo>
                  <a:pt x="18288000" y="0"/>
                </a:lnTo>
                <a:lnTo>
                  <a:pt x="18288000" y="5052060"/>
                </a:lnTo>
                <a:lnTo>
                  <a:pt x="0" y="5052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100000">
            <a:off x="14151715" y="6572216"/>
            <a:ext cx="3259367" cy="920771"/>
          </a:xfrm>
          <a:custGeom>
            <a:avLst/>
            <a:gdLst/>
            <a:ahLst/>
            <a:cxnLst/>
            <a:rect r="r" b="b" t="t" l="l"/>
            <a:pathLst>
              <a:path h="920771" w="3259367">
                <a:moveTo>
                  <a:pt x="0" y="0"/>
                </a:moveTo>
                <a:lnTo>
                  <a:pt x="3259366" y="0"/>
                </a:lnTo>
                <a:lnTo>
                  <a:pt x="3259366" y="920771"/>
                </a:lnTo>
                <a:lnTo>
                  <a:pt x="0" y="920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07710" y="1229820"/>
            <a:ext cx="138265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4AA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CHAMANDO A FERRAMENTA PASSANDO UM ARQUIVO COMO ARGUMENTO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1933" y="8734425"/>
            <a:ext cx="1656516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4AA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EXTRAÇÃO DE TERMOS RELEVANTES PARA MONTAGEM DE BASE DE DADOS EMBEDDING</a:t>
            </a:r>
          </a:p>
        </p:txBody>
      </p:sp>
    </p:spTree>
  </p:cSld>
  <p:clrMapOvr>
    <a:masterClrMapping/>
  </p:clrMapOvr>
  <p:transition spd="fast">
    <p:cover dir="r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8076" y="2568867"/>
            <a:ext cx="17091848" cy="3204722"/>
          </a:xfrm>
          <a:custGeom>
            <a:avLst/>
            <a:gdLst/>
            <a:ahLst/>
            <a:cxnLst/>
            <a:rect r="r" b="b" t="t" l="l"/>
            <a:pathLst>
              <a:path h="3204722" w="17091848">
                <a:moveTo>
                  <a:pt x="0" y="0"/>
                </a:moveTo>
                <a:lnTo>
                  <a:pt x="17091848" y="0"/>
                </a:lnTo>
                <a:lnTo>
                  <a:pt x="17091848" y="3204722"/>
                </a:lnTo>
                <a:lnTo>
                  <a:pt x="0" y="3204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19772" y="962025"/>
            <a:ext cx="1264845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4AA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EXTRAINDO LEIS RELEVANTES DO SITE DA FAZENDA, ALTO VOLUME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37581" y="6792764"/>
            <a:ext cx="1341283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4AAD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ARMAZENANDO DADOS EM FAISS PARA BUSCA SEMANTICA POSTERIOR</a:t>
            </a:r>
          </a:p>
        </p:txBody>
      </p:sp>
    </p:spTree>
  </p:cSld>
  <p:clrMapOvr>
    <a:masterClrMapping/>
  </p:clrMapOvr>
  <p:transition spd="fast"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DAG3DHg5Yt4</dc:identifier>
  <dcterms:modified xsi:type="dcterms:W3CDTF">2011-08-01T06:04:30Z</dcterms:modified>
  <cp:revision>1</cp:revision>
  <dc:title>Chamando a ferramenta passando um arquivo como argumento</dc:title>
</cp:coreProperties>
</file>